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Diapositiva de título">
    <p:spTree>
      <p:nvGrpSpPr>
        <p:cNvPr id="1" name=""/>
        <p:cNvGrpSpPr/>
        <p:nvPr/>
      </p:nvGrpSpPr>
      <p:grpSpPr>
        <a:xfrm>
          <a:off x="0" y="0"/>
          <a:ext cx="0" cy="0"/>
          <a:chOff x="0" y="0"/>
          <a:chExt cx="0" cy="0"/>
        </a:xfrm>
      </p:grpSpPr>
      <p:sp>
        <p:nvSpPr>
          <p:cNvPr id="11" name="Texto del título"/>
          <p:cNvSpPr txBox="1"/>
          <p:nvPr>
            <p:ph type="title"/>
          </p:nvPr>
        </p:nvSpPr>
        <p:spPr>
          <a:xfrm>
            <a:off x="1524000" y="1122362"/>
            <a:ext cx="9144000" cy="2387601"/>
          </a:xfrm>
          <a:prstGeom prst="rect">
            <a:avLst/>
          </a:prstGeom>
        </p:spPr>
        <p:txBody>
          <a:bodyPr anchor="b"/>
          <a:lstStyle>
            <a:lvl1pPr algn="ctr">
              <a:defRPr sz="6000"/>
            </a:lvl1pPr>
          </a:lstStyle>
          <a:p>
            <a:pPr/>
            <a:r>
              <a:t>Texto del título</a:t>
            </a:r>
          </a:p>
        </p:txBody>
      </p:sp>
      <p:sp>
        <p:nvSpPr>
          <p:cNvPr id="12" name="Nivel de texto 1…"/>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spTree>
      <p:nvGrpSpPr>
        <p:cNvPr id="1" name=""/>
        <p:cNvGrpSpPr/>
        <p:nvPr/>
      </p:nvGrpSpPr>
      <p:grpSpPr>
        <a:xfrm>
          <a:off x="0" y="0"/>
          <a:ext cx="0" cy="0"/>
          <a:chOff x="0" y="0"/>
          <a:chExt cx="0" cy="0"/>
        </a:xfrm>
      </p:grpSpPr>
      <p:sp>
        <p:nvSpPr>
          <p:cNvPr id="20" name="Texto del título"/>
          <p:cNvSpPr txBox="1"/>
          <p:nvPr>
            <p:ph type="title"/>
          </p:nvPr>
        </p:nvSpPr>
        <p:spPr>
          <a:prstGeom prst="rect">
            <a:avLst/>
          </a:prstGeom>
        </p:spPr>
        <p:txBody>
          <a:bodyPr/>
          <a:lstStyle/>
          <a:p>
            <a:pPr/>
            <a:r>
              <a:t>Texto del título</a:t>
            </a:r>
          </a:p>
        </p:txBody>
      </p:sp>
      <p:sp>
        <p:nvSpPr>
          <p:cNvPr id="21" name="Nivel de texto 1…"/>
          <p:cNvSpPr txBox="1"/>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2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cabezado de sección">
    <p:spTree>
      <p:nvGrpSpPr>
        <p:cNvPr id="1" name=""/>
        <p:cNvGrpSpPr/>
        <p:nvPr/>
      </p:nvGrpSpPr>
      <p:grpSpPr>
        <a:xfrm>
          <a:off x="0" y="0"/>
          <a:ext cx="0" cy="0"/>
          <a:chOff x="0" y="0"/>
          <a:chExt cx="0" cy="0"/>
        </a:xfrm>
      </p:grpSpPr>
      <p:sp>
        <p:nvSpPr>
          <p:cNvPr id="29" name="Texto del título"/>
          <p:cNvSpPr txBox="1"/>
          <p:nvPr>
            <p:ph type="title"/>
          </p:nvPr>
        </p:nvSpPr>
        <p:spPr>
          <a:xfrm>
            <a:off x="831850" y="1709738"/>
            <a:ext cx="10515600" cy="2852737"/>
          </a:xfrm>
          <a:prstGeom prst="rect">
            <a:avLst/>
          </a:prstGeom>
        </p:spPr>
        <p:txBody>
          <a:bodyPr anchor="b"/>
          <a:lstStyle>
            <a:lvl1pPr>
              <a:defRPr sz="6000"/>
            </a:lvl1pPr>
          </a:lstStyle>
          <a:p>
            <a:pPr/>
            <a:r>
              <a:t>Texto del título</a:t>
            </a:r>
          </a:p>
        </p:txBody>
      </p:sp>
      <p:sp>
        <p:nvSpPr>
          <p:cNvPr id="30" name="Nivel de texto 1…"/>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757575"/>
                </a:solidFill>
              </a:defRPr>
            </a:lvl1pPr>
            <a:lvl2pPr marL="0" indent="457200">
              <a:buSzTx/>
              <a:buFontTx/>
              <a:buNone/>
              <a:defRPr sz="2400">
                <a:solidFill>
                  <a:srgbClr val="757575"/>
                </a:solidFill>
              </a:defRPr>
            </a:lvl2pPr>
            <a:lvl3pPr marL="0" indent="914400">
              <a:buSzTx/>
              <a:buFontTx/>
              <a:buNone/>
              <a:defRPr sz="2400">
                <a:solidFill>
                  <a:srgbClr val="757575"/>
                </a:solidFill>
              </a:defRPr>
            </a:lvl3pPr>
            <a:lvl4pPr marL="0" indent="1371600">
              <a:buSzTx/>
              <a:buFontTx/>
              <a:buNone/>
              <a:defRPr sz="2400">
                <a:solidFill>
                  <a:srgbClr val="757575"/>
                </a:solidFill>
              </a:defRPr>
            </a:lvl4pPr>
            <a:lvl5pPr marL="0" indent="1828800">
              <a:buSzTx/>
              <a:buFontTx/>
              <a:buNone/>
              <a:defRPr sz="2400">
                <a:solidFill>
                  <a:srgbClr val="757575"/>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3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38" name="Texto del título"/>
          <p:cNvSpPr txBox="1"/>
          <p:nvPr>
            <p:ph type="title"/>
          </p:nvPr>
        </p:nvSpPr>
        <p:spPr>
          <a:prstGeom prst="rect">
            <a:avLst/>
          </a:prstGeom>
        </p:spPr>
        <p:txBody>
          <a:bodyPr/>
          <a:lstStyle/>
          <a:p>
            <a:pPr/>
            <a:r>
              <a:t>Texto del título</a:t>
            </a:r>
          </a:p>
        </p:txBody>
      </p:sp>
      <p:sp>
        <p:nvSpPr>
          <p:cNvPr id="39" name="Nivel de texto 1…"/>
          <p:cNvSpPr txBox="1"/>
          <p:nvPr>
            <p:ph type="body" sz="half" idx="1"/>
          </p:nvPr>
        </p:nvSpPr>
        <p:spPr>
          <a:xfrm>
            <a:off x="838200" y="1825625"/>
            <a:ext cx="5181600" cy="4351338"/>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4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ación">
    <p:spTree>
      <p:nvGrpSpPr>
        <p:cNvPr id="1" name=""/>
        <p:cNvGrpSpPr/>
        <p:nvPr/>
      </p:nvGrpSpPr>
      <p:grpSpPr>
        <a:xfrm>
          <a:off x="0" y="0"/>
          <a:ext cx="0" cy="0"/>
          <a:chOff x="0" y="0"/>
          <a:chExt cx="0" cy="0"/>
        </a:xfrm>
      </p:grpSpPr>
      <p:sp>
        <p:nvSpPr>
          <p:cNvPr id="47" name="Texto del título"/>
          <p:cNvSpPr txBox="1"/>
          <p:nvPr>
            <p:ph type="title"/>
          </p:nvPr>
        </p:nvSpPr>
        <p:spPr>
          <a:xfrm>
            <a:off x="839787" y="365125"/>
            <a:ext cx="10515601" cy="1325563"/>
          </a:xfrm>
          <a:prstGeom prst="rect">
            <a:avLst/>
          </a:prstGeom>
        </p:spPr>
        <p:txBody>
          <a:bodyPr/>
          <a:lstStyle/>
          <a:p>
            <a:pPr/>
            <a:r>
              <a:t>Texto del título</a:t>
            </a:r>
          </a:p>
        </p:txBody>
      </p:sp>
      <p:sp>
        <p:nvSpPr>
          <p:cNvPr id="48" name="Nivel de texto 1…"/>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Nivel de texto 1</a:t>
            </a:r>
          </a:p>
          <a:p>
            <a:pPr lvl="1"/>
            <a:r>
              <a:t>Nivel de texto 2</a:t>
            </a:r>
          </a:p>
          <a:p>
            <a:pPr lvl="2"/>
            <a:r>
              <a:t>Nivel de texto 3</a:t>
            </a:r>
          </a:p>
          <a:p>
            <a:pPr lvl="3"/>
            <a:r>
              <a:t>Nivel de texto 4</a:t>
            </a:r>
          </a:p>
          <a:p>
            <a:pPr lvl="4"/>
            <a:r>
              <a:t>Nivel de texto 5</a:t>
            </a:r>
          </a:p>
        </p:txBody>
      </p:sp>
      <p:sp>
        <p:nvSpPr>
          <p:cNvPr id="49" name="Marcador de texto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el título">
    <p:spTree>
      <p:nvGrpSpPr>
        <p:cNvPr id="1" name=""/>
        <p:cNvGrpSpPr/>
        <p:nvPr/>
      </p:nvGrpSpPr>
      <p:grpSpPr>
        <a:xfrm>
          <a:off x="0" y="0"/>
          <a:ext cx="0" cy="0"/>
          <a:chOff x="0" y="0"/>
          <a:chExt cx="0" cy="0"/>
        </a:xfrm>
      </p:grpSpPr>
      <p:sp>
        <p:nvSpPr>
          <p:cNvPr id="57" name="Texto del título"/>
          <p:cNvSpPr txBox="1"/>
          <p:nvPr>
            <p:ph type="title"/>
          </p:nvPr>
        </p:nvSpPr>
        <p:spPr>
          <a:prstGeom prst="rect">
            <a:avLst/>
          </a:prstGeom>
        </p:spPr>
        <p:txBody>
          <a:bodyPr/>
          <a:lstStyle/>
          <a:p>
            <a:pPr/>
            <a:r>
              <a:t>Texto del título</a:t>
            </a:r>
          </a:p>
        </p:txBody>
      </p:sp>
      <p:sp>
        <p:nvSpPr>
          <p:cNvPr id="5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6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ido con título">
    <p:spTree>
      <p:nvGrpSpPr>
        <p:cNvPr id="1" name=""/>
        <p:cNvGrpSpPr/>
        <p:nvPr/>
      </p:nvGrpSpPr>
      <p:grpSpPr>
        <a:xfrm>
          <a:off x="0" y="0"/>
          <a:ext cx="0" cy="0"/>
          <a:chOff x="0" y="0"/>
          <a:chExt cx="0" cy="0"/>
        </a:xfrm>
      </p:grpSpPr>
      <p:sp>
        <p:nvSpPr>
          <p:cNvPr id="72" name="Texto del título"/>
          <p:cNvSpPr txBox="1"/>
          <p:nvPr>
            <p:ph type="title"/>
          </p:nvPr>
        </p:nvSpPr>
        <p:spPr>
          <a:xfrm>
            <a:off x="839787" y="457200"/>
            <a:ext cx="3932239" cy="1600200"/>
          </a:xfrm>
          <a:prstGeom prst="rect">
            <a:avLst/>
          </a:prstGeom>
        </p:spPr>
        <p:txBody>
          <a:bodyPr anchor="b"/>
          <a:lstStyle>
            <a:lvl1pPr>
              <a:defRPr sz="3200"/>
            </a:lvl1pPr>
          </a:lstStyle>
          <a:p>
            <a:pPr/>
            <a:r>
              <a:t>Texto del título</a:t>
            </a:r>
          </a:p>
        </p:txBody>
      </p:sp>
      <p:sp>
        <p:nvSpPr>
          <p:cNvPr id="73" name="Nivel de texto 1…"/>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Nivel de texto 1</a:t>
            </a:r>
          </a:p>
          <a:p>
            <a:pPr lvl="1"/>
            <a:r>
              <a:t>Nivel de texto 2</a:t>
            </a:r>
          </a:p>
          <a:p>
            <a:pPr lvl="2"/>
            <a:r>
              <a:t>Nivel de texto 3</a:t>
            </a:r>
          </a:p>
          <a:p>
            <a:pPr lvl="3"/>
            <a:r>
              <a:t>Nivel de texto 4</a:t>
            </a:r>
          </a:p>
          <a:p>
            <a:pPr lvl="4"/>
            <a:r>
              <a:t>Nivel de texto 5</a:t>
            </a:r>
          </a:p>
        </p:txBody>
      </p:sp>
      <p:sp>
        <p:nvSpPr>
          <p:cNvPr id="74" name="Marcador de texto 3"/>
          <p:cNvSpPr/>
          <p:nvPr>
            <p:ph type="body" sz="quarter" idx="21"/>
          </p:nvPr>
        </p:nvSpPr>
        <p:spPr>
          <a:xfrm>
            <a:off x="839787" y="2057400"/>
            <a:ext cx="3932239" cy="3811588"/>
          </a:xfrm>
          <a:prstGeom prst="rect">
            <a:avLst/>
          </a:prstGeom>
        </p:spPr>
        <p:txBody>
          <a:bodyPr/>
          <a:lstStyle/>
          <a:p>
            <a:pPr marL="0" indent="0">
              <a:buSzTx/>
              <a:buFontTx/>
              <a:buNone/>
              <a:defRPr sz="1600"/>
            </a:pPr>
          </a:p>
        </p:txBody>
      </p:sp>
      <p:sp>
        <p:nvSpPr>
          <p:cNvPr id="7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magen con título">
    <p:spTree>
      <p:nvGrpSpPr>
        <p:cNvPr id="1" name=""/>
        <p:cNvGrpSpPr/>
        <p:nvPr/>
      </p:nvGrpSpPr>
      <p:grpSpPr>
        <a:xfrm>
          <a:off x="0" y="0"/>
          <a:ext cx="0" cy="0"/>
          <a:chOff x="0" y="0"/>
          <a:chExt cx="0" cy="0"/>
        </a:xfrm>
      </p:grpSpPr>
      <p:sp>
        <p:nvSpPr>
          <p:cNvPr id="82" name="Texto del título"/>
          <p:cNvSpPr txBox="1"/>
          <p:nvPr>
            <p:ph type="title"/>
          </p:nvPr>
        </p:nvSpPr>
        <p:spPr>
          <a:xfrm>
            <a:off x="839787" y="457200"/>
            <a:ext cx="3932239" cy="1600200"/>
          </a:xfrm>
          <a:prstGeom prst="rect">
            <a:avLst/>
          </a:prstGeom>
        </p:spPr>
        <p:txBody>
          <a:bodyPr anchor="b"/>
          <a:lstStyle>
            <a:lvl1pPr>
              <a:defRPr sz="3200"/>
            </a:lvl1pPr>
          </a:lstStyle>
          <a:p>
            <a:pPr/>
            <a:r>
              <a:t>Texto del título</a:t>
            </a:r>
          </a:p>
        </p:txBody>
      </p:sp>
      <p:sp>
        <p:nvSpPr>
          <p:cNvPr id="83" name="Marcador de posición de imagen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Nivel de texto 1…"/>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Nivel de texto 1</a:t>
            </a:r>
          </a:p>
          <a:p>
            <a:pPr lvl="1"/>
            <a:r>
              <a:t>Nivel de texto 2</a:t>
            </a:r>
          </a:p>
          <a:p>
            <a:pPr lvl="2"/>
            <a:r>
              <a:t>Nivel de texto 3</a:t>
            </a:r>
          </a:p>
          <a:p>
            <a:pPr lvl="3"/>
            <a:r>
              <a:t>Nivel de texto 4</a:t>
            </a:r>
          </a:p>
          <a:p>
            <a:pPr lvl="4"/>
            <a:r>
              <a:t>Nivel de texto 5</a:t>
            </a:r>
          </a:p>
        </p:txBody>
      </p:sp>
      <p:sp>
        <p:nvSpPr>
          <p:cNvPr id="8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o del título"/>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Texto del título</a:t>
            </a:r>
          </a:p>
        </p:txBody>
      </p:sp>
      <p:sp>
        <p:nvSpPr>
          <p:cNvPr id="3" name="Nivel de texto 1…"/>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p:nvPr>
            <p:ph type="sldNum" sz="quarter" idx="2"/>
          </p:nvPr>
        </p:nvSpPr>
        <p:spPr>
          <a:xfrm>
            <a:off x="11080144" y="6404292"/>
            <a:ext cx="273657" cy="269241"/>
          </a:xfrm>
          <a:prstGeom prst="rect">
            <a:avLst/>
          </a:prstGeom>
          <a:ln w="12700">
            <a:miter lim="400000"/>
          </a:ln>
        </p:spPr>
        <p:txBody>
          <a:bodyPr wrap="none" lIns="45719" rIns="45719"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2.udec.cl/regiscpa/guiacitasreferenciasbibliograficas.pdf"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4" name="CuadroTexto 3"/>
          <p:cNvSpPr txBox="1"/>
          <p:nvPr/>
        </p:nvSpPr>
        <p:spPr>
          <a:xfrm>
            <a:off x="847475" y="2249854"/>
            <a:ext cx="10497049" cy="1996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6500">
                <a:latin typeface="Candara"/>
                <a:ea typeface="Candara"/>
                <a:cs typeface="Candara"/>
                <a:sym typeface="Candara"/>
              </a:defRPr>
            </a:pPr>
            <a:r>
              <a:t>Título de la </a:t>
            </a:r>
          </a:p>
          <a:p>
            <a:pPr algn="ctr">
              <a:defRPr b="1" sz="6500">
                <a:latin typeface="Candara"/>
                <a:ea typeface="Candara"/>
                <a:cs typeface="Candara"/>
                <a:sym typeface="Candara"/>
              </a:defRPr>
            </a:pPr>
            <a:r>
              <a:t>Presentación o tema</a:t>
            </a:r>
          </a:p>
        </p:txBody>
      </p:sp>
      <p:sp>
        <p:nvSpPr>
          <p:cNvPr id="95" name="CuadroTexto 4"/>
          <p:cNvSpPr txBox="1"/>
          <p:nvPr/>
        </p:nvSpPr>
        <p:spPr>
          <a:xfrm>
            <a:off x="697951" y="4342736"/>
            <a:ext cx="10497049" cy="47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500"/>
            </a:lvl1pPr>
          </a:lstStyle>
          <a:p>
            <a:pPr/>
            <a:r>
              <a:t>Nombre postulante</a:t>
            </a:r>
          </a:p>
        </p:txBody>
      </p:sp>
      <p:sp>
        <p:nvSpPr>
          <p:cNvPr id="96" name="CuadroTexto 5"/>
          <p:cNvSpPr txBox="1"/>
          <p:nvPr/>
        </p:nvSpPr>
        <p:spPr>
          <a:xfrm>
            <a:off x="847475" y="6293882"/>
            <a:ext cx="10497049" cy="32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500">
                <a:solidFill>
                  <a:srgbClr val="FFFFFF"/>
                </a:solidFill>
                <a:latin typeface="Montserrat"/>
                <a:ea typeface="Montserrat"/>
                <a:cs typeface="Montserrat"/>
                <a:sym typeface="Montserrat"/>
              </a:defRPr>
            </a:lvl1pPr>
          </a:lstStyle>
          <a:p>
            <a:pPr/>
            <a:r>
              <a:t>Magíster en Intervención Familiar – Admisión 2027</a:t>
            </a:r>
          </a:p>
        </p:txBody>
      </p:sp>
      <p:sp>
        <p:nvSpPr>
          <p:cNvPr id="97" name="CuadroTexto 8"/>
          <p:cNvSpPr txBox="1"/>
          <p:nvPr/>
        </p:nvSpPr>
        <p:spPr>
          <a:xfrm>
            <a:off x="697951" y="1534273"/>
            <a:ext cx="10497049" cy="30059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defTabSz="457189">
              <a:defRPr sz="1600">
                <a:solidFill>
                  <a:srgbClr val="002060"/>
                </a:solidFill>
                <a:latin typeface="Calibri"/>
                <a:ea typeface="Calibri"/>
                <a:cs typeface="Calibri"/>
                <a:sym typeface="Calibri"/>
              </a:defRPr>
            </a:lvl1pPr>
          </a:lstStyle>
          <a:p>
            <a:pPr/>
            <a:r>
              <a:t>Presentación anteproyecto de tesis - Proceso de postulación 2027</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 name="Título 1"/>
          <p:cNvSpPr txBox="1"/>
          <p:nvPr>
            <p:ph type="title"/>
          </p:nvPr>
        </p:nvSpPr>
        <p:spPr>
          <a:xfrm>
            <a:off x="838200" y="365125"/>
            <a:ext cx="10515600" cy="1325563"/>
          </a:xfrm>
          <a:prstGeom prst="rect">
            <a:avLst/>
          </a:prstGeom>
        </p:spPr>
        <p:txBody>
          <a:bodyPr/>
          <a:lstStyle/>
          <a:p>
            <a:pPr>
              <a:defRPr b="1" sz="2800">
                <a:solidFill>
                  <a:srgbClr val="163E64"/>
                </a:solidFill>
                <a:latin typeface="Calibri"/>
                <a:ea typeface="Calibri"/>
                <a:cs typeface="Calibri"/>
                <a:sym typeface="Calibri"/>
              </a:defRPr>
            </a:pPr>
            <a:r>
              <a:t>Recomendaciones</a:t>
            </a:r>
            <a:r>
              <a:rPr b="0" sz="4400">
                <a:solidFill>
                  <a:srgbClr val="000000"/>
                </a:solidFill>
                <a:latin typeface="Aptos Display"/>
                <a:ea typeface="Aptos Display"/>
                <a:cs typeface="Aptos Display"/>
                <a:sym typeface="Aptos Display"/>
              </a:rPr>
              <a:t> </a:t>
            </a:r>
            <a:r>
              <a:t>generales</a:t>
            </a:r>
          </a:p>
        </p:txBody>
      </p:sp>
      <p:sp>
        <p:nvSpPr>
          <p:cNvPr id="100" name="Marcador de contenido 2"/>
          <p:cNvSpPr txBox="1"/>
          <p:nvPr>
            <p:ph type="body" idx="1"/>
          </p:nvPr>
        </p:nvSpPr>
        <p:spPr>
          <a:xfrm>
            <a:off x="1840301" y="1489493"/>
            <a:ext cx="9316530" cy="4940122"/>
          </a:xfrm>
          <a:prstGeom prst="rect">
            <a:avLst/>
          </a:prstGeom>
        </p:spPr>
        <p:txBody>
          <a:bodyPr/>
          <a:lstStyle/>
          <a:p>
            <a:pPr marL="205739" indent="-205739" algn="just" defTabSz="822959">
              <a:lnSpc>
                <a:spcPct val="72000"/>
              </a:lnSpc>
              <a:spcBef>
                <a:spcPts val="900"/>
              </a:spcBef>
              <a:defRPr sz="1440"/>
            </a:pPr>
            <a:r>
              <a:t>Esta plantilla es una guía para organizar la presentación del anteproyecto de tesis que se expondrá durante la entrevista de admisión al Magíster en Intervención Familiar. Puede adaptarse en función de las características del tema, la experiencia del/de la postulante y la información que se considere pertinente destacar.</a:t>
            </a:r>
            <a:endParaRPr sz="630"/>
          </a:p>
          <a:p>
            <a:pPr marL="205739" indent="-205739" algn="just" defTabSz="822959">
              <a:lnSpc>
                <a:spcPct val="72000"/>
              </a:lnSpc>
              <a:spcBef>
                <a:spcPts val="900"/>
              </a:spcBef>
              <a:defRPr sz="1440"/>
            </a:pPr>
            <a:r>
              <a:t>La presentación debe ofrecer una aproximación clara, sintética y fundamentada al problema de investigación que se desea desarrollar. Se recomienda una duración aproximada de 5 minutos, procurando distribuir el tiempo de manera equilibrada entre el planteamiento del problema, los marcos de referencia, los objetivos, la metodología y el cronograma.</a:t>
            </a:r>
            <a:endParaRPr sz="630"/>
          </a:p>
          <a:p>
            <a:pPr marL="205739" indent="-205739" algn="just" defTabSz="822959">
              <a:lnSpc>
                <a:spcPct val="72000"/>
              </a:lnSpc>
              <a:spcBef>
                <a:spcPts val="900"/>
              </a:spcBef>
              <a:defRPr sz="1440"/>
            </a:pPr>
            <a:r>
              <a:t>El tema propuesto debe relacionarse con el campo de la intervención familiar y ser coherente con las líneas de trabajo, el enfoque formativo y los objetivos del programa. No se espera que el proyecto esté completamente definido; se valorará especialmente la claridad del problema, su relevancia social y disciplinar, la factibilidad de su abordaje y la articulación entre sus distintos componentes.</a:t>
            </a:r>
            <a:endParaRPr sz="630"/>
          </a:p>
          <a:p>
            <a:pPr marL="205739" indent="-205739" algn="just" defTabSz="822959">
              <a:lnSpc>
                <a:spcPct val="72000"/>
              </a:lnSpc>
              <a:spcBef>
                <a:spcPts val="900"/>
              </a:spcBef>
              <a:defRPr sz="1440"/>
            </a:pPr>
            <a:r>
              <a:t>Para facilitar la comprensión, utilice textos breves, conceptos clave y apoyos visuales pertinentes. Evite sobrecargar las diapositivas con párrafos extensos y explique oralmente los elementos centrales. Revise la ortografía, la consistencia de los conceptos y la correspondencia entre problema, objetivos y metodología.</a:t>
            </a:r>
            <a:endParaRPr sz="630"/>
          </a:p>
          <a:p>
            <a:pPr marL="205739" indent="-205739" algn="just" defTabSz="822959">
              <a:lnSpc>
                <a:spcPct val="72000"/>
              </a:lnSpc>
              <a:spcBef>
                <a:spcPts val="900"/>
              </a:spcBef>
              <a:defRPr sz="1440"/>
            </a:pPr>
            <a:r>
              <a:t>Cuando incorpore antecedentes teóricos, conceptuales, empíricos o institucionales, utilice citas y referencias de acuerdo con las normas APA 7.ª edición (Para referencia ver: </a:t>
            </a:r>
            <a:r>
              <a:rPr u="sng">
                <a:solidFill>
                  <a:srgbClr val="467886"/>
                </a:solidFill>
                <a:uFill>
                  <a:solidFill>
                    <a:srgbClr val="467886"/>
                  </a:solidFill>
                </a:uFill>
                <a:hlinkClick r:id="rId2" invalidUrl="" action="" tgtFrame="" tooltip="" history="1" highlightClick="0" endSnd="0"/>
              </a:rPr>
              <a:t>http://www2.udec.cl/regiscpa/guiacitasreferenciasbibliograficas.pdf</a:t>
            </a:r>
            <a:r>
              <a:t>) Incluya solo las fuentes más relevantes y actuales para respaldar la propuesta.</a:t>
            </a:r>
            <a:endParaRPr sz="630"/>
          </a:p>
          <a:p>
            <a:pPr marL="205739" indent="-205739" algn="just" defTabSz="822959">
              <a:lnSpc>
                <a:spcPct val="72000"/>
              </a:lnSpc>
              <a:spcBef>
                <a:spcPts val="900"/>
              </a:spcBef>
              <a:defRPr sz="1440"/>
            </a:pPr>
            <a:r>
              <a:t>Antes de la entrevista, verifique la duración, practique la exposición y asegúrese de que la presentación sea legible y funcione correctamente. Las consultas sobre el proceso de postulación o la entrevista pueden realizarse a través de los canales oficiales habilitados por el programa.</a:t>
            </a:r>
            <a:endParaRPr sz="630"/>
          </a:p>
          <a:p>
            <a:pPr marL="0" indent="0" algn="just" defTabSz="822959">
              <a:lnSpc>
                <a:spcPct val="72000"/>
              </a:lnSpc>
              <a:spcBef>
                <a:spcPts val="900"/>
              </a:spcBef>
              <a:buSzTx/>
              <a:buNone/>
              <a:defRPr sz="5760"/>
            </a:pPr>
          </a:p>
          <a:p>
            <a:pPr marL="0" indent="0" algn="r" defTabSz="822959">
              <a:lnSpc>
                <a:spcPct val="72000"/>
              </a:lnSpc>
              <a:spcBef>
                <a:spcPts val="900"/>
              </a:spcBef>
              <a:buSzTx/>
              <a:buNone/>
              <a:defRPr b="1" sz="900"/>
            </a:pPr>
            <a:r>
              <a:t>*Importante: </a:t>
            </a:r>
            <a:r>
              <a:rPr b="0"/>
              <a:t>elimine esta diapositiva antes de presentar.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Marcador de contenido 2"/>
          <p:cNvSpPr txBox="1"/>
          <p:nvPr>
            <p:ph type="body" idx="1"/>
          </p:nvPr>
        </p:nvSpPr>
        <p:spPr>
          <a:xfrm>
            <a:off x="838200" y="1825625"/>
            <a:ext cx="10515600" cy="4351338"/>
          </a:xfrm>
          <a:prstGeom prst="rect">
            <a:avLst/>
          </a:prstGeom>
        </p:spPr>
        <p:txBody>
          <a:bodyPr/>
          <a:lstStyle/>
          <a:p>
            <a:pPr/>
          </a:p>
        </p:txBody>
      </p:sp>
      <p:sp>
        <p:nvSpPr>
          <p:cNvPr id="103" name="Título 11"/>
          <p:cNvSpPr txBox="1"/>
          <p:nvPr>
            <p:ph type="title"/>
          </p:nvPr>
        </p:nvSpPr>
        <p:spPr>
          <a:xfrm>
            <a:off x="838200" y="365125"/>
            <a:ext cx="10515600" cy="1325563"/>
          </a:xfrm>
          <a:prstGeom prst="rect">
            <a:avLst/>
          </a:prstGeom>
        </p:spPr>
        <p:txBody>
          <a:bodyPr/>
          <a:lstStyle>
            <a:lvl1pPr>
              <a:defRPr b="1" sz="2800">
                <a:solidFill>
                  <a:srgbClr val="163E64"/>
                </a:solidFill>
                <a:latin typeface="Calibri"/>
                <a:ea typeface="Calibri"/>
                <a:cs typeface="Calibri"/>
                <a:sym typeface="Calibri"/>
              </a:defRPr>
            </a:lvl1pPr>
          </a:lstStyle>
          <a:p>
            <a:pPr/>
            <a:r>
              <a:t>Planteamiento del problema / Estado del Arte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 name="Título 1"/>
          <p:cNvSpPr txBox="1"/>
          <p:nvPr>
            <p:ph type="title"/>
          </p:nvPr>
        </p:nvSpPr>
        <p:spPr>
          <a:xfrm>
            <a:off x="838200" y="365125"/>
            <a:ext cx="10515600" cy="1325563"/>
          </a:xfrm>
          <a:prstGeom prst="rect">
            <a:avLst/>
          </a:prstGeom>
        </p:spPr>
        <p:txBody>
          <a:bodyPr/>
          <a:lstStyle>
            <a:lvl1pPr>
              <a:defRPr b="1" sz="2800">
                <a:solidFill>
                  <a:srgbClr val="163E64"/>
                </a:solidFill>
                <a:latin typeface="Calibri"/>
                <a:ea typeface="Calibri"/>
                <a:cs typeface="Calibri"/>
                <a:sym typeface="Calibri"/>
              </a:defRPr>
            </a:lvl1pPr>
          </a:lstStyle>
          <a:p>
            <a:pPr/>
            <a:r>
              <a:t>Marcos de referencia</a:t>
            </a:r>
          </a:p>
        </p:txBody>
      </p:sp>
      <p:sp>
        <p:nvSpPr>
          <p:cNvPr id="106" name="Marcador de contenido 2"/>
          <p:cNvSpPr txBox="1"/>
          <p:nvPr>
            <p:ph type="body" idx="1"/>
          </p:nvPr>
        </p:nvSpPr>
        <p:spPr>
          <a:xfrm>
            <a:off x="838200" y="1825625"/>
            <a:ext cx="10515600" cy="4351338"/>
          </a:xfrm>
          <a:prstGeom prst="rect">
            <a:avLst/>
          </a:prstGeom>
        </p:spPr>
        <p:txBody>
          <a:bodyPr/>
          <a:lstStyle/>
          <a:p>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 name="Título 1"/>
          <p:cNvSpPr txBox="1"/>
          <p:nvPr>
            <p:ph type="title"/>
          </p:nvPr>
        </p:nvSpPr>
        <p:spPr>
          <a:xfrm>
            <a:off x="838200" y="365125"/>
            <a:ext cx="10515600" cy="1325563"/>
          </a:xfrm>
          <a:prstGeom prst="rect">
            <a:avLst/>
          </a:prstGeom>
        </p:spPr>
        <p:txBody>
          <a:bodyPr/>
          <a:lstStyle>
            <a:lvl1pPr>
              <a:defRPr b="1" sz="2800">
                <a:solidFill>
                  <a:srgbClr val="163E64"/>
                </a:solidFill>
                <a:latin typeface="Calibri"/>
                <a:ea typeface="Calibri"/>
                <a:cs typeface="Calibri"/>
                <a:sym typeface="Calibri"/>
              </a:defRPr>
            </a:lvl1pPr>
          </a:lstStyle>
          <a:p>
            <a:pPr/>
            <a:r>
              <a:t>Objetivos</a:t>
            </a:r>
          </a:p>
        </p:txBody>
      </p:sp>
      <p:sp>
        <p:nvSpPr>
          <p:cNvPr id="109" name="Marcador de contenido 2"/>
          <p:cNvSpPr txBox="1"/>
          <p:nvPr>
            <p:ph type="body" idx="1"/>
          </p:nvPr>
        </p:nvSpPr>
        <p:spPr>
          <a:xfrm>
            <a:off x="838200" y="1825625"/>
            <a:ext cx="10515600" cy="4351338"/>
          </a:xfrm>
          <a:prstGeom prst="rect">
            <a:avLst/>
          </a:prstGeom>
        </p:spPr>
        <p:txBody>
          <a:bodyPr/>
          <a:lstStyle/>
          <a:p>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Título 1"/>
          <p:cNvSpPr txBox="1"/>
          <p:nvPr>
            <p:ph type="title"/>
          </p:nvPr>
        </p:nvSpPr>
        <p:spPr>
          <a:xfrm>
            <a:off x="838200" y="365125"/>
            <a:ext cx="10515600" cy="1325563"/>
          </a:xfrm>
          <a:prstGeom prst="rect">
            <a:avLst/>
          </a:prstGeom>
        </p:spPr>
        <p:txBody>
          <a:bodyPr/>
          <a:lstStyle/>
          <a:p>
            <a:pPr>
              <a:defRPr b="1" sz="2800">
                <a:solidFill>
                  <a:srgbClr val="163E64"/>
                </a:solidFill>
                <a:latin typeface="Calibri"/>
                <a:ea typeface="Calibri"/>
                <a:cs typeface="Calibri"/>
                <a:sym typeface="Calibri"/>
              </a:defRPr>
            </a:pPr>
            <a:r>
              <a:t>Metodología</a:t>
            </a:r>
            <a:r>
              <a:rPr b="0" sz="4400">
                <a:solidFill>
                  <a:srgbClr val="000000"/>
                </a:solidFill>
                <a:latin typeface="Aptos Display"/>
                <a:ea typeface="Aptos Display"/>
                <a:cs typeface="Aptos Display"/>
                <a:sym typeface="Aptos Display"/>
              </a:rPr>
              <a:t> </a:t>
            </a:r>
          </a:p>
        </p:txBody>
      </p:sp>
      <p:sp>
        <p:nvSpPr>
          <p:cNvPr id="112" name="Marcador de contenido 2"/>
          <p:cNvSpPr txBox="1"/>
          <p:nvPr>
            <p:ph type="body" idx="1"/>
          </p:nvPr>
        </p:nvSpPr>
        <p:spPr>
          <a:xfrm>
            <a:off x="838200" y="1825625"/>
            <a:ext cx="10515600" cy="4351338"/>
          </a:xfrm>
          <a:prstGeom prst="rect">
            <a:avLst/>
          </a:prstGeom>
        </p:spPr>
        <p:txBody>
          <a:bodyPr/>
          <a:lstStyle/>
          <a:p>
            <a:pPr marL="0" indent="0" algn="just">
              <a:lnSpc>
                <a:spcPts val="2000"/>
              </a:lnSpc>
              <a:spcBef>
                <a:spcPts val="0"/>
              </a:spcBef>
              <a:buSzTx/>
              <a:buNone/>
              <a:defRPr>
                <a:solidFill>
                  <a:srgbClr val="002060"/>
                </a:solidFill>
                <a:latin typeface="Calibri"/>
                <a:ea typeface="Calibri"/>
                <a:cs typeface="Calibri"/>
                <a:sym typeface="Calibri"/>
              </a:defRPr>
            </a:pPr>
          </a:p>
          <a:p>
            <a:pPr algn="just">
              <a:lnSpc>
                <a:spcPts val="2000"/>
              </a:lnSpc>
              <a:spcBef>
                <a:spcPts val="0"/>
              </a:spcBef>
              <a:buClr>
                <a:srgbClr val="002060"/>
              </a:buClr>
              <a:buSzPct val="107000"/>
              <a:buFontTx/>
              <a:buChar char="▪"/>
              <a:defRPr>
                <a:solidFill>
                  <a:srgbClr val="002060"/>
                </a:solidFill>
                <a:latin typeface="Calibri"/>
                <a:ea typeface="Calibri"/>
                <a:cs typeface="Calibri"/>
                <a:sym typeface="Calibri"/>
              </a:defRPr>
            </a:pPr>
            <a:r>
              <a:t>Diseño</a:t>
            </a:r>
          </a:p>
          <a:p>
            <a:pPr algn="just">
              <a:lnSpc>
                <a:spcPts val="2000"/>
              </a:lnSpc>
              <a:spcBef>
                <a:spcPts val="0"/>
              </a:spcBef>
              <a:buClr>
                <a:srgbClr val="002060"/>
              </a:buClr>
              <a:buSzPct val="107000"/>
              <a:buFontTx/>
              <a:buChar char="▪"/>
              <a:defRPr>
                <a:solidFill>
                  <a:srgbClr val="002060"/>
                </a:solidFill>
                <a:latin typeface="Calibri"/>
                <a:ea typeface="Calibri"/>
                <a:cs typeface="Calibri"/>
                <a:sym typeface="Calibri"/>
              </a:defRPr>
            </a:pPr>
          </a:p>
          <a:p>
            <a:pPr algn="just">
              <a:lnSpc>
                <a:spcPts val="2000"/>
              </a:lnSpc>
              <a:spcBef>
                <a:spcPts val="0"/>
              </a:spcBef>
              <a:buClr>
                <a:srgbClr val="002060"/>
              </a:buClr>
              <a:buSzPct val="107000"/>
              <a:buFontTx/>
              <a:buChar char="▪"/>
              <a:defRPr>
                <a:solidFill>
                  <a:srgbClr val="002060"/>
                </a:solidFill>
                <a:latin typeface="Calibri"/>
                <a:ea typeface="Calibri"/>
                <a:cs typeface="Calibri"/>
                <a:sym typeface="Calibri"/>
              </a:defRPr>
            </a:pPr>
            <a:r>
              <a:t>Población y muestreo</a:t>
            </a:r>
          </a:p>
          <a:p>
            <a:pPr marL="0" indent="0" algn="just">
              <a:lnSpc>
                <a:spcPts val="2000"/>
              </a:lnSpc>
              <a:spcBef>
                <a:spcPts val="0"/>
              </a:spcBef>
              <a:buSzTx/>
              <a:buNone/>
              <a:defRPr>
                <a:solidFill>
                  <a:srgbClr val="002060"/>
                </a:solidFill>
                <a:latin typeface="Calibri"/>
                <a:ea typeface="Calibri"/>
                <a:cs typeface="Calibri"/>
                <a:sym typeface="Calibri"/>
              </a:defRPr>
            </a:pPr>
          </a:p>
          <a:p>
            <a:pPr algn="just">
              <a:lnSpc>
                <a:spcPts val="2000"/>
              </a:lnSpc>
              <a:spcBef>
                <a:spcPts val="0"/>
              </a:spcBef>
              <a:buClr>
                <a:srgbClr val="002060"/>
              </a:buClr>
              <a:buSzPct val="107000"/>
              <a:buFontTx/>
              <a:buChar char="▪"/>
              <a:defRPr>
                <a:solidFill>
                  <a:srgbClr val="002060"/>
                </a:solidFill>
                <a:latin typeface="Calibri"/>
                <a:ea typeface="Calibri"/>
                <a:cs typeface="Calibri"/>
                <a:sym typeface="Calibri"/>
              </a:defRPr>
            </a:pPr>
            <a:r>
              <a:t>Técnicas y procedimientos</a:t>
            </a:r>
          </a:p>
          <a:p>
            <a:pPr algn="just">
              <a:lnSpc>
                <a:spcPts val="2000"/>
              </a:lnSpc>
              <a:spcBef>
                <a:spcPts val="0"/>
              </a:spcBef>
              <a:buClr>
                <a:srgbClr val="002060"/>
              </a:buClr>
              <a:buSzPct val="107000"/>
              <a:buFontTx/>
              <a:buChar char="▪"/>
              <a:defRPr>
                <a:solidFill>
                  <a:srgbClr val="002060"/>
                </a:solidFill>
                <a:latin typeface="Calibri"/>
                <a:ea typeface="Calibri"/>
                <a:cs typeface="Calibri"/>
                <a:sym typeface="Calibri"/>
              </a:defRPr>
            </a:pPr>
          </a:p>
          <a:p>
            <a:pPr algn="just">
              <a:lnSpc>
                <a:spcPts val="2000"/>
              </a:lnSpc>
              <a:spcBef>
                <a:spcPts val="0"/>
              </a:spcBef>
              <a:buClr>
                <a:srgbClr val="002060"/>
              </a:buClr>
              <a:buSzPct val="107000"/>
              <a:buFontTx/>
              <a:buChar char="▪"/>
              <a:defRPr>
                <a:solidFill>
                  <a:srgbClr val="002060"/>
                </a:solidFill>
                <a:latin typeface="Calibri"/>
                <a:ea typeface="Calibri"/>
                <a:cs typeface="Calibri"/>
                <a:sym typeface="Calibri"/>
              </a:defRPr>
            </a:pPr>
            <a:r>
              <a:t>Consideraciones éticas y de rigor</a:t>
            </a:r>
          </a:p>
          <a:p>
            <a:pPr algn="just">
              <a:lnSpc>
                <a:spcPts val="2000"/>
              </a:lnSpc>
              <a:spcBef>
                <a:spcPts val="0"/>
              </a:spcBef>
              <a:buClr>
                <a:srgbClr val="002060"/>
              </a:buClr>
              <a:buSzPct val="107000"/>
              <a:buFontTx/>
              <a:buChar char="▪"/>
              <a:defRPr>
                <a:solidFill>
                  <a:srgbClr val="002060"/>
                </a:solidFill>
                <a:latin typeface="Calibri"/>
                <a:ea typeface="Calibri"/>
                <a:cs typeface="Calibri"/>
                <a:sym typeface="Calibri"/>
              </a:defRPr>
            </a:pPr>
          </a:p>
          <a:p>
            <a:pPr algn="just">
              <a:lnSpc>
                <a:spcPts val="2000"/>
              </a:lnSpc>
              <a:spcBef>
                <a:spcPts val="0"/>
              </a:spcBef>
              <a:buClr>
                <a:srgbClr val="002060"/>
              </a:buClr>
              <a:buSzPct val="107000"/>
              <a:buFontTx/>
              <a:buChar char="▪"/>
              <a:defRPr>
                <a:solidFill>
                  <a:srgbClr val="002060"/>
                </a:solidFill>
                <a:latin typeface="Calibri"/>
                <a:ea typeface="Calibri"/>
                <a:cs typeface="Calibri"/>
                <a:sym typeface="Calibri"/>
              </a:defRPr>
            </a:pPr>
            <a:r>
              <a:t>Plan de análisis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Título 1"/>
          <p:cNvSpPr txBox="1"/>
          <p:nvPr>
            <p:ph type="title"/>
          </p:nvPr>
        </p:nvSpPr>
        <p:spPr>
          <a:xfrm>
            <a:off x="838200" y="365125"/>
            <a:ext cx="10515600" cy="1325563"/>
          </a:xfrm>
          <a:prstGeom prst="rect">
            <a:avLst/>
          </a:prstGeom>
        </p:spPr>
        <p:txBody>
          <a:bodyPr/>
          <a:lstStyle/>
          <a:p>
            <a:pPr>
              <a:defRPr b="1" sz="2800">
                <a:solidFill>
                  <a:srgbClr val="163E64"/>
                </a:solidFill>
                <a:latin typeface="Calibri"/>
                <a:ea typeface="Calibri"/>
                <a:cs typeface="Calibri"/>
                <a:sym typeface="Calibri"/>
              </a:defRPr>
            </a:pPr>
            <a:r>
              <a:t>Cronograma</a:t>
            </a:r>
            <a:r>
              <a:rPr b="0" sz="4400">
                <a:solidFill>
                  <a:srgbClr val="000000"/>
                </a:solidFill>
                <a:latin typeface="Aptos Display"/>
                <a:ea typeface="Aptos Display"/>
                <a:cs typeface="Aptos Display"/>
                <a:sym typeface="Aptos Display"/>
              </a:rPr>
              <a:t> </a:t>
            </a:r>
          </a:p>
        </p:txBody>
      </p:sp>
      <p:sp>
        <p:nvSpPr>
          <p:cNvPr id="115" name="Marcador de contenido 2"/>
          <p:cNvSpPr txBox="1"/>
          <p:nvPr>
            <p:ph type="body" idx="1"/>
          </p:nvPr>
        </p:nvSpPr>
        <p:spPr>
          <a:xfrm>
            <a:off x="838200" y="1825625"/>
            <a:ext cx="10515600" cy="4351338"/>
          </a:xfrm>
          <a:prstGeom prst="rect">
            <a:avLst/>
          </a:prstGeom>
        </p:spPr>
        <p:txBody>
          <a:bodyPr/>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17" name="Imagen 10" descr="Imagen 10"/>
          <p:cNvPicPr>
            <a:picLocks noChangeAspect="1"/>
          </p:cNvPicPr>
          <p:nvPr/>
        </p:nvPicPr>
        <p:blipFill>
          <a:blip r:embed="rId3">
            <a:extLst/>
          </a:blip>
          <a:stretch>
            <a:fillRect/>
          </a:stretch>
        </p:blipFill>
        <p:spPr>
          <a:xfrm>
            <a:off x="3348204" y="2634569"/>
            <a:ext cx="5495592" cy="158886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Tema de Office">
      <a:majorFont>
        <a:latin typeface="Aptos"/>
        <a:ea typeface="Aptos"/>
        <a:cs typeface="Aptos"/>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Tema de Office">
      <a:majorFont>
        <a:latin typeface="Aptos"/>
        <a:ea typeface="Aptos"/>
        <a:cs typeface="Aptos"/>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